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84" r:id="rId23"/>
    <p:sldId id="279" r:id="rId24"/>
    <p:sldId id="288" r:id="rId25"/>
    <p:sldId id="287" r:id="rId26"/>
    <p:sldId id="280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 педагогическое образование</c:v>
                </c:pt>
                <c:pt idx="1">
                  <c:v>среднее специальное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соответствие занимаемой должности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нет </a:t>
                    </a:r>
                    <a:r>
                      <a:rPr lang="ru-RU">
                        <a:solidFill>
                          <a:schemeClr val="tx1"/>
                        </a:solidFill>
                      </a:rPr>
                      <a:t>категории</a:t>
                    </a:r>
                    <a:r>
                      <a:rPr lang="ru-RU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  категория</c:v>
                </c:pt>
                <c:pt idx="1">
                  <c:v>первая категория</c:v>
                </c:pt>
                <c:pt idx="2">
                  <c:v>соответствие занимаемой должности</c:v>
                </c:pt>
                <c:pt idx="3">
                  <c:v>нет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ООО Агрофирма "Победа"</c:v>
                </c:pt>
                <c:pt idx="1">
                  <c:v>Образование</c:v>
                </c:pt>
                <c:pt idx="2">
                  <c:v>здравоохранение</c:v>
                </c:pt>
                <c:pt idx="3">
                  <c:v>МВД и пожарная часть</c:v>
                </c:pt>
                <c:pt idx="4">
                  <c:v>ИП</c:v>
                </c:pt>
                <c:pt idx="5">
                  <c:v>не работают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40.5</c:v>
                </c:pt>
                <c:pt idx="1">
                  <c:v>13.4</c:v>
                </c:pt>
                <c:pt idx="2">
                  <c:v>6</c:v>
                </c:pt>
                <c:pt idx="3">
                  <c:v>4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DAA44-E824-4233-9A23-FB3348C5377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280DC-B75E-41D2-9EC6-CDB4E92B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5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280DC-B75E-41D2-9EC6-CDB4E92BCA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3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6336704" cy="1224136"/>
          </a:xfrm>
        </p:spPr>
        <p:txBody>
          <a:bodyPr>
            <a:noAutofit/>
          </a:bodyPr>
          <a:lstStyle/>
          <a:p>
            <a:r>
              <a:rPr lang="ru-RU" sz="3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успеха</a:t>
            </a:r>
            <a:endParaRPr lang="ru-RU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развития </a:t>
            </a:r>
            <a:br>
              <a:rPr lang="ru-RU" sz="36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</a:t>
            </a:r>
            <a:r>
              <a:rPr lang="ru-RU" sz="3600" b="1" cap="none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Нердвинская</a:t>
            </a:r>
            <a:r>
              <a:rPr lang="ru-RU" sz="3600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средняя общеобразовательная школа»</a:t>
            </a:r>
            <a:endParaRPr lang="ru-RU" sz="3600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20544" y="5669632"/>
            <a:ext cx="309681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 МБОУ НСОШ </a:t>
            </a:r>
          </a:p>
          <a:p>
            <a:r>
              <a:rPr lang="ru-RU" sz="1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Югова Светлана </a:t>
            </a:r>
            <a:r>
              <a:rPr lang="ru-RU" sz="1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Леонидовна</a:t>
            </a:r>
          </a:p>
          <a:p>
            <a:r>
              <a:rPr lang="ru-RU" sz="1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20.09.2017</a:t>
            </a:r>
            <a:endParaRPr lang="ru-RU" sz="1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8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77" y="0"/>
            <a:ext cx="8260672" cy="62068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682" y="620688"/>
            <a:ext cx="903649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системы работы педагогического коллектива по сохранению здоровья учащихся средствами образовательной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" y="1567953"/>
            <a:ext cx="4355976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Что мешает решению </a:t>
            </a:r>
            <a:r>
              <a:rPr lang="ru-RU" b="1" u="sng" dirty="0" smtClean="0"/>
              <a:t>проблемы?</a:t>
            </a:r>
            <a:endParaRPr lang="ru-RU" b="1" u="sng" dirty="0"/>
          </a:p>
          <a:p>
            <a:r>
              <a:rPr lang="ru-RU" b="1" dirty="0"/>
              <a:t>- слабый контроль за соблюдением </a:t>
            </a:r>
            <a:r>
              <a:rPr lang="ru-RU" b="1" dirty="0" err="1"/>
              <a:t>валеологических</a:t>
            </a:r>
            <a:r>
              <a:rPr lang="ru-RU" b="1" dirty="0"/>
              <a:t> требований к организации учебного процесса со стороны администрации школы;</a:t>
            </a:r>
          </a:p>
          <a:p>
            <a:r>
              <a:rPr lang="ru-RU" b="1" dirty="0"/>
              <a:t>- низкий уровень развития физкультурно-оздоровительной работы в школе, </a:t>
            </a:r>
            <a:r>
              <a:rPr lang="ru-RU" b="1" dirty="0" err="1"/>
              <a:t>несформированность</a:t>
            </a:r>
            <a:r>
              <a:rPr lang="ru-RU" b="1" dirty="0"/>
              <a:t> потребности в здоровом образе жизни у детей, их родителей;</a:t>
            </a:r>
          </a:p>
          <a:p>
            <a:r>
              <a:rPr lang="ru-RU" b="1" dirty="0"/>
              <a:t>- качественно невысокий уровень совместной работы учителей и родителей, школы и учреждений здравоохранения по сохранению здоровья учащихся;</a:t>
            </a:r>
          </a:p>
          <a:p>
            <a:r>
              <a:rPr lang="ru-RU" b="1" dirty="0"/>
              <a:t>- неблагоприятные условия жизни многих детей и подростков, рост социального неблагополучия </a:t>
            </a:r>
            <a:r>
              <a:rPr lang="ru-RU" b="1" dirty="0" smtClean="0"/>
              <a:t>семьи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8" y="1567953"/>
            <a:ext cx="4788022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Пути решения проблемы:</a:t>
            </a:r>
          </a:p>
          <a:p>
            <a:r>
              <a:rPr lang="ru-RU" b="1" dirty="0"/>
              <a:t>- </a:t>
            </a:r>
            <a:r>
              <a:rPr lang="ru-RU" b="1" dirty="0" err="1"/>
              <a:t>валеологическое</a:t>
            </a:r>
            <a:r>
              <a:rPr lang="ru-RU" b="1" dirty="0"/>
              <a:t>  просвещение педагогов и  родителей через взаимодействие с лечебным учреждением;</a:t>
            </a:r>
          </a:p>
          <a:p>
            <a:r>
              <a:rPr lang="ru-RU" b="1" dirty="0"/>
              <a:t>- усиление контроля за неблагополучными семьями, совместная работа в этом направлении с ответственными службами и </a:t>
            </a:r>
            <a:r>
              <a:rPr lang="ru-RU" b="1" dirty="0" smtClean="0"/>
              <a:t>образованиями;</a:t>
            </a:r>
            <a:endParaRPr lang="ru-RU" b="1" dirty="0"/>
          </a:p>
          <a:p>
            <a:r>
              <a:rPr lang="ru-RU" b="1" dirty="0"/>
              <a:t>- систематический контроль за выполнением требований к организации образовательного процесса со стороны администрации школы;</a:t>
            </a:r>
          </a:p>
          <a:p>
            <a:r>
              <a:rPr lang="ru-RU" b="1" dirty="0" smtClean="0"/>
              <a:t>- </a:t>
            </a:r>
            <a:r>
              <a:rPr lang="ru-RU" b="1" dirty="0"/>
              <a:t>организовать лечебную физическую культуру;</a:t>
            </a:r>
          </a:p>
          <a:p>
            <a:r>
              <a:rPr lang="ru-RU" b="1" dirty="0"/>
              <a:t>- популяризировать занятия физкультурой и спортом через поощрение индивидуальных и командных достижений.</a:t>
            </a:r>
            <a:endParaRPr lang="ru-RU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8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Видение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694" y="1628800"/>
            <a:ext cx="8158754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000" b="1" dirty="0"/>
              <a:t>школа, где созданы условия для развития личностных качеств и формирования ценностных ориентиров. </a:t>
            </a:r>
          </a:p>
          <a:p>
            <a:r>
              <a:rPr lang="ru-RU" sz="2000" b="1" dirty="0"/>
              <a:t>•	школа, где дети учатся жить активно, развивают и реализуют свои способности.</a:t>
            </a:r>
          </a:p>
          <a:p>
            <a:r>
              <a:rPr lang="ru-RU" sz="2000" b="1" dirty="0"/>
              <a:t>•	школа, где детям предоставлены равные возможности с достаточно широким диапазоном учебной и внеурочной деятельности.</a:t>
            </a:r>
          </a:p>
          <a:p>
            <a:r>
              <a:rPr lang="ru-RU" sz="2000" b="1" dirty="0"/>
              <a:t>•	школа, где детям обеспечены психологический комфорт, защита их прав и безопасность. </a:t>
            </a:r>
          </a:p>
          <a:p>
            <a:r>
              <a:rPr lang="ru-RU" sz="2000" b="1" dirty="0"/>
              <a:t>•	школа, где дети, родители и учителя – это коллектив единомышленников, объединённый  общей целью.</a:t>
            </a:r>
          </a:p>
        </p:txBody>
      </p:sp>
    </p:spTree>
    <p:extLst>
      <p:ext uri="{BB962C8B-B14F-4D97-AF65-F5344CB8AC3E}">
        <p14:creationId xmlns:p14="http://schemas.microsoft.com/office/powerpoint/2010/main" val="35620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выпускника МБОУ НСОШ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612" y="1650473"/>
            <a:ext cx="8158754" cy="4401205"/>
          </a:xfrm>
          <a:prstGeom prst="rect">
            <a:avLst/>
          </a:prstGeom>
          <a:solidFill>
            <a:srgbClr val="EBC27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b="1" dirty="0" smtClean="0"/>
              <a:t>Выпускник </a:t>
            </a:r>
            <a:r>
              <a:rPr lang="ru-RU" sz="2000" b="1" dirty="0"/>
              <a:t>школы - человек, подготовленный к самостоятельной организации собственной жизни, владеющий необходимыми компетенциями для успешной адаптации в обществе. Приоритетными ценностями для выпускника школы являются здоровый образ жизни, умение взаимодействовать с другими людьми, отношение к труду как источнику материального и душевного благополучия.</a:t>
            </a:r>
          </a:p>
        </p:txBody>
      </p:sp>
    </p:spTree>
    <p:extLst>
      <p:ext uri="{BB962C8B-B14F-4D97-AF65-F5344CB8AC3E}">
        <p14:creationId xmlns:p14="http://schemas.microsoft.com/office/powerpoint/2010/main" val="16599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Миссия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612" y="1844824"/>
            <a:ext cx="815875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Становление </a:t>
            </a:r>
            <a:r>
              <a:rPr lang="ru-RU" sz="2800" b="1" dirty="0"/>
              <a:t>и развитие деятельной, успешной личности с ее последующей социальной адаптацией через совершенствование учебно-воспитательного процесса в соответствии с интересами и потребностями </a:t>
            </a:r>
            <a:r>
              <a:rPr lang="ru-RU" sz="2800" b="1" dirty="0" smtClean="0"/>
              <a:t>обучающихся </a:t>
            </a:r>
            <a:r>
              <a:rPr lang="ru-RU" sz="2800" b="1" dirty="0"/>
              <a:t>и их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5307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развития школы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26198"/>
            <a:ext cx="6336704" cy="46166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Профессиональный рост педагогов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466" y="2492896"/>
            <a:ext cx="7438674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Включение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семьи и общественности в воспитательный процесс.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693" y="3789040"/>
            <a:ext cx="7438674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по профессиональному самоопределению обучающихся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7692" y="5021760"/>
            <a:ext cx="7438674" cy="83099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сохранности и укрепления здоровья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694" y="1844824"/>
            <a:ext cx="8374778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реализация направлений развития образовательного учреждения, обеспечивающих развитие учащихся с разными возможностями, в рамках реализации нового образовательного стандарта, предоставлении доступного качественного образования, способствующего адаптации выпускников на рынке труда и успешной социализации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88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Программы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912" y="1225689"/>
            <a:ext cx="8776236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 smtClean="0"/>
              <a:t>1. Оптимизация </a:t>
            </a:r>
            <a:r>
              <a:rPr lang="ru-RU" sz="2000" b="1" dirty="0"/>
              <a:t>системы профессионального и личностного роста педагогических работников как необходимое условие современных образовательных отношений.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2. Создание </a:t>
            </a:r>
            <a:r>
              <a:rPr lang="ru-RU" sz="2000" b="1" dirty="0"/>
              <a:t>системы эффективного взаимодействия с родительской общественностью и социумом.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3. Выявление </a:t>
            </a:r>
            <a:r>
              <a:rPr lang="ru-RU" sz="2000" b="1" dirty="0"/>
              <a:t>и развитие способностей, профессиональных склонностей учащихся (в том числе  с ОВЗ),  создание моделей сетевого взаимодействия с образовательными организациями НПО, СПО, ВПО и социальными партнёрами. </a:t>
            </a:r>
          </a:p>
          <a:p>
            <a:pPr lvl="0">
              <a:lnSpc>
                <a:spcPct val="150000"/>
              </a:lnSpc>
            </a:pPr>
            <a:r>
              <a:rPr lang="ru-RU" sz="2000" b="1" dirty="0" smtClean="0"/>
              <a:t>4. Создание </a:t>
            </a:r>
            <a:r>
              <a:rPr lang="ru-RU" sz="2000" b="1" dirty="0" err="1"/>
              <a:t>здоровьесберегающей</a:t>
            </a:r>
            <a:r>
              <a:rPr lang="ru-RU" sz="2000" b="1" dirty="0"/>
              <a:t> и безопасной среды образовательной организации с целью сохранения и укрепления здоровья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8989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5694" y="396044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результаты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818" y="1556792"/>
            <a:ext cx="7992548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Школой  успешно реализуются различные образовательные программы в соответствии с запросами учащихся и их родителей</a:t>
            </a:r>
            <a:r>
              <a:rPr lang="ru-RU" sz="2000" b="1" i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Воспитательное пространство школы представляет собой социокультурную среду, в которой достаточно успешно осуществляется процесс социализации учащихся, приобретения и усвоения ими необходимых </a:t>
            </a:r>
            <a:r>
              <a:rPr lang="ru-RU" sz="2000" b="1" i="1" dirty="0" smtClean="0"/>
              <a:t>компетенций.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Обновились методы обучения, педагогами используются эффективные образовательные </a:t>
            </a:r>
            <a:r>
              <a:rPr lang="ru-RU" sz="2000" b="1" i="1" dirty="0" smtClean="0"/>
              <a:t>технологии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Трудоустройство выпускников школы, успешная самореализация в жизни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4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3353" y="172241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2016-2017 учебный год</a:t>
            </a:r>
            <a:endParaRPr lang="ru-RU" dirty="0"/>
          </a:p>
        </p:txBody>
      </p:sp>
      <p:pic>
        <p:nvPicPr>
          <p:cNvPr id="1028" name="Picture 4" descr="C:\Users\D i r e c k t o r\Desktop\школьная прогр раз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2358"/>
            <a:ext cx="6528056" cy="5869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67463"/>
              </p:ext>
            </p:extLst>
          </p:nvPr>
        </p:nvGraphicFramePr>
        <p:xfrm>
          <a:off x="323528" y="404664"/>
          <a:ext cx="8640961" cy="6506401"/>
        </p:xfrm>
        <a:graphic>
          <a:graphicData uri="http://schemas.openxmlformats.org/drawingml/2006/table">
            <a:tbl>
              <a:tblPr firstRow="1" firstCol="1" bandRow="1"/>
              <a:tblGrid>
                <a:gridCol w="2830705"/>
                <a:gridCol w="1431624"/>
                <a:gridCol w="1179160"/>
                <a:gridCol w="3199472"/>
              </a:tblGrid>
              <a:tr h="20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проведения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Прогнозируемый результат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26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профессиональной компетентности педагогического коллектива школы с учетом новых тенденций в образовании; изучение, обобщение и внедрение в практику передового педагогического опыта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3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Участие в международном информационно-образовательном проекте «Медиация в образовании»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– июнь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Директор, руководитель ШСП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комфортной образовательной среды.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психолого-педагогической компетентности педагогов.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Снижение количества правонарушений и ООД.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14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Организация теоретических и практических занятий с педагогами по обучению конструирования уроков, нацеленных на получение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личностных результатов (под руководством научного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– июнь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зам.директора по УВР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профессиональной компетентности педагогов.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Улучшение результатов диагностики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личностных результатов обучающихся 4-5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Успешная сдача ВПР, ОГЭ, ЕГЭ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404173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Включение семьи и общественности в воспитательный процесс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Развитие клубной системы в рамках реализации программы воспитания и социализации обучающихся: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Ученическое самоуправление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Клуб «Родительская пятница»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Клуб «Что? Где? Когда?»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– июнь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зам.директора по ВР и УВР, педагоги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Увеличение доли родителей, принимающих участие в жизни школы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Положительная динамика показателей воспитания и социализации обучающихся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087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системы по профессиональному самоопределению обучающихся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2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Введение факультативных курсов по профессиональному самоопределению обучающихся «Имидж и профессиональная карьера», «Твой выбор», «Финансовая грамотность»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– июнь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 директора по УВР, педагоги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уровня готовности выпускников к выбору профессии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родительской компетентности в сфере профессионального самоопределения обучающихся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Информационная справка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ru-RU" dirty="0" err="1">
                <a:solidFill>
                  <a:schemeClr val="tx1"/>
                </a:solidFill>
              </a:rPr>
              <a:t>Нердвинская</a:t>
            </a:r>
            <a:r>
              <a:rPr lang="ru-RU" dirty="0">
                <a:solidFill>
                  <a:schemeClr val="tx1"/>
                </a:solidFill>
              </a:rPr>
              <a:t> средняя школа основана в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1841</a:t>
            </a:r>
            <a:r>
              <a:rPr lang="ru-RU" dirty="0">
                <a:solidFill>
                  <a:schemeClr val="tx1"/>
                </a:solidFill>
              </a:rPr>
              <a:t> году, существующее здание построено в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1985</a:t>
            </a:r>
            <a:r>
              <a:rPr lang="ru-RU" dirty="0">
                <a:solidFill>
                  <a:schemeClr val="tx1"/>
                </a:solidFill>
              </a:rPr>
              <a:t> году. </a:t>
            </a:r>
          </a:p>
          <a:p>
            <a:pPr algn="ctr"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Сегодня в школе обучается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262</a:t>
            </a:r>
            <a:r>
              <a:rPr lang="ru-RU" dirty="0" smtClean="0">
                <a:solidFill>
                  <a:schemeClr val="tx1"/>
                </a:solidFill>
              </a:rPr>
              <a:t> школьника. </a:t>
            </a:r>
          </a:p>
          <a:p>
            <a:pPr algn="ctr"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школе работают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32</a:t>
            </a:r>
            <a:r>
              <a:rPr lang="ru-RU" dirty="0" smtClean="0">
                <a:solidFill>
                  <a:schemeClr val="tx1"/>
                </a:solidFill>
              </a:rPr>
              <a:t> педагога. </a:t>
            </a:r>
            <a:r>
              <a:rPr lang="ru-RU" dirty="0">
                <a:solidFill>
                  <a:schemeClr val="tx1"/>
                </a:solidFill>
              </a:rPr>
              <a:t>Из них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педагога </a:t>
            </a:r>
            <a:r>
              <a:rPr lang="ru-RU" dirty="0">
                <a:solidFill>
                  <a:schemeClr val="tx1"/>
                </a:solidFill>
              </a:rPr>
              <a:t>награждены нагрудным знаком «Почетный работник общего образования РФ»,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нагрудным знаком «Отличник народного просвещения РФ»,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«Почетной грамотой Министерства образования </a:t>
            </a:r>
            <a:r>
              <a:rPr lang="ru-RU" dirty="0" smtClean="0">
                <a:solidFill>
                  <a:schemeClr val="tx1"/>
                </a:solidFill>
              </a:rPr>
              <a:t>Пермского края».</a:t>
            </a:r>
          </a:p>
          <a:p>
            <a:pPr algn="ctr">
              <a:buClr>
                <a:schemeClr val="accent3"/>
              </a:buClr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педагогов высшей категории;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 педагогов </a:t>
            </a:r>
            <a:r>
              <a:rPr lang="ru-RU" dirty="0">
                <a:solidFill>
                  <a:schemeClr val="tx1"/>
                </a:solidFill>
              </a:rPr>
              <a:t>первой </a:t>
            </a:r>
            <a:r>
              <a:rPr lang="ru-RU" dirty="0" smtClean="0">
                <a:solidFill>
                  <a:schemeClr val="tx1"/>
                </a:solidFill>
              </a:rPr>
              <a:t>категории.</a:t>
            </a:r>
          </a:p>
          <a:p>
            <a:pPr algn="ctr">
              <a:buClr>
                <a:schemeClr val="accent3"/>
              </a:buClr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Средний возраст педагогического коллектива –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42</a:t>
            </a:r>
            <a:r>
              <a:rPr lang="ru-RU" dirty="0">
                <a:solidFill>
                  <a:schemeClr val="tx1"/>
                </a:solidFill>
              </a:rPr>
              <a:t>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1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21565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Участие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в международном информационно-образовательном проекте «Медиация в образовании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2244" y="3284984"/>
            <a:ext cx="8260672" cy="2804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Поиск новых эффективных способов снижения негативного влияния социума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latin typeface="Times New Roman"/>
                <a:cs typeface="Times New Roman"/>
              </a:rPr>
              <a:t>Формирование новой системы работы по профилактике негативных социальных явлений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Создание комфортной образовательной среды.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Повышение психолого-педагогической компетентности педагогов. 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Снижение количества правонарушений и ООД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</a:p>
          <a:p>
            <a:pPr marL="457200" indent="-457200" algn="l">
              <a:buAutoNum type="arabicPeriod"/>
            </a:pP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256490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63032" cy="646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90730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6128" y="408372"/>
            <a:ext cx="8260672" cy="2372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Организация теоретических и практических занятий с педагогами по обучению конструирования уроков, нацеленных на получение </a:t>
            </a: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метапредметных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и личностных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результатов</a:t>
            </a:r>
            <a:endParaRPr lang="ru-RU" sz="3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2244" y="3284984"/>
            <a:ext cx="8260672" cy="2804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1. Повышение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профессиональной компетентности педагогов.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2. Улучшение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результатов диагностики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метапредметных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и личностных результатов обучающихся 4-5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3. Успешная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сдача ВПР, ОГЭ, ЕГЭ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indent="-457200" algn="l">
              <a:buAutoNum type="arabicPeriod"/>
            </a:pP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78092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b="1" dirty="0">
                <a:solidFill>
                  <a:schemeClr val="tx1"/>
                </a:solidFill>
              </a:rPr>
              <a:t>у школьников </a:t>
            </a:r>
            <a:r>
              <a:rPr lang="ru-RU" b="1" dirty="0" err="1">
                <a:solidFill>
                  <a:schemeClr val="tx1"/>
                </a:solidFill>
              </a:rPr>
              <a:t>метапредметных</a:t>
            </a:r>
            <a:r>
              <a:rPr lang="ru-RU" b="1" dirty="0">
                <a:solidFill>
                  <a:schemeClr val="tx1"/>
                </a:solidFill>
              </a:rPr>
              <a:t> результатов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64866"/>
              </p:ext>
            </p:extLst>
          </p:nvPr>
        </p:nvGraphicFramePr>
        <p:xfrm>
          <a:off x="107504" y="1988840"/>
          <a:ext cx="8784976" cy="339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942"/>
                <a:gridCol w="2177942"/>
                <a:gridCol w="2177942"/>
                <a:gridCol w="225115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Личностные УУД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Регулятивные УУД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Познавательные УУД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Коммуникативные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УУД</a:t>
                      </a:r>
                      <a:endParaRPr lang="ru-RU" dirty="0"/>
                    </a:p>
                  </a:txBody>
                  <a:tcPr/>
                </a:tc>
              </a:tr>
              <a:tr h="16201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самостоятельно делать свой выбор в мире мыслей, чувств и ценностей и отвечать за этот выбор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организовывать свою деятельность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результативно мыслить и работать с информацией в современном мире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Умения общаться, взаимодействовать с людьми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8" y="225354"/>
            <a:ext cx="8552034" cy="5524736"/>
            <a:chOff x="611560" y="476672"/>
            <a:chExt cx="7718920" cy="48985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1561" y="476672"/>
              <a:ext cx="7718919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432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цель в развитии УУД</a:t>
              </a:r>
            </a:p>
            <a:p>
              <a:pPr algn="ctr"/>
              <a:r>
                <a:rPr lang="ru-RU" sz="2800" b="1" dirty="0" smtClean="0">
                  <a:solidFill>
                    <a:srgbClr val="43268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каждой из 3-х ступеней образования</a:t>
              </a:r>
              <a:endParaRPr lang="ru-RU" sz="2800" b="1" dirty="0">
                <a:solidFill>
                  <a:srgbClr val="43268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41545" y="1651651"/>
              <a:ext cx="2135258" cy="4872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A06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Начальная школа</a:t>
              </a:r>
              <a:endParaRPr lang="ru-RU" sz="2000" b="1" dirty="0">
                <a:solidFill>
                  <a:srgbClr val="2A06C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58547" y="1610879"/>
              <a:ext cx="2175620" cy="4872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A06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школа</a:t>
              </a:r>
              <a:endParaRPr lang="ru-RU" sz="2000" b="1" dirty="0">
                <a:solidFill>
                  <a:srgbClr val="2A06C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2564904"/>
              <a:ext cx="2265243" cy="10081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Программа </a:t>
              </a:r>
              <a:r>
                <a:rPr lang="ru-RU" sz="2000" b="1" u="sng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формирования </a:t>
              </a:r>
            </a:p>
            <a:p>
              <a:pPr algn="ctr"/>
              <a:r>
                <a:rPr lang="ru-RU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УУД</a:t>
              </a:r>
              <a:endPara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Aharoni" panose="02010803020104030203" pitchFamily="2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125699" y="1645635"/>
              <a:ext cx="2204781" cy="4524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A06C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школа</a:t>
              </a:r>
              <a:endParaRPr lang="ru-RU" sz="2000" b="1" dirty="0">
                <a:solidFill>
                  <a:srgbClr val="2A06C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58547" y="2598440"/>
              <a:ext cx="2175620" cy="9571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Программа </a:t>
              </a:r>
              <a:r>
                <a:rPr lang="ru-RU" sz="2000" b="1" u="sng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развития</a:t>
              </a:r>
            </a:p>
            <a:p>
              <a:pPr algn="ctr"/>
              <a:r>
                <a:rPr lang="ru-RU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 </a:t>
              </a:r>
              <a:r>
                <a:rPr lang="ru-RU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УУД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25700" y="2576262"/>
              <a:ext cx="2204779" cy="9318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Программа </a:t>
              </a:r>
              <a:r>
                <a:rPr lang="ru-RU" sz="2000" b="1" u="sng" dirty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развития</a:t>
              </a:r>
            </a:p>
            <a:p>
              <a:pPr algn="ctr"/>
              <a:r>
                <a:rPr lang="ru-RU" sz="20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Aharoni" panose="02010803020104030203" pitchFamily="2" charset="-79"/>
                </a:rPr>
                <a:t> УУД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1560" y="3837652"/>
              <a:ext cx="2265241" cy="1537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A1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«Учить ученика учиться»</a:t>
              </a:r>
              <a:endParaRPr lang="ru-RU" sz="2000" b="1" dirty="0">
                <a:solidFill>
                  <a:srgbClr val="20A10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58547" y="3839713"/>
              <a:ext cx="2175620" cy="15355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A1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«Учить ученика учиться в общении»</a:t>
              </a:r>
              <a:endParaRPr lang="ru-RU" sz="2000" b="1" dirty="0">
                <a:solidFill>
                  <a:srgbClr val="20A10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25701" y="3839712"/>
              <a:ext cx="2204779" cy="15355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20A1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«Учить ученика учиться самостоятельно»</a:t>
              </a:r>
              <a:endParaRPr lang="ru-RU" sz="2000" b="1" dirty="0">
                <a:solidFill>
                  <a:srgbClr val="20A10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трелка вниз 13"/>
            <p:cNvSpPr/>
            <p:nvPr/>
          </p:nvSpPr>
          <p:spPr>
            <a:xfrm flipH="1">
              <a:off x="1816188" y="2197561"/>
              <a:ext cx="91516" cy="282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 flipH="1">
              <a:off x="4474957" y="2227106"/>
              <a:ext cx="91516" cy="282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flipH="1">
              <a:off x="7264677" y="2208953"/>
              <a:ext cx="91516" cy="282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55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6128" y="408372"/>
            <a:ext cx="8260672" cy="2156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latin typeface="Times New Roman"/>
                <a:ea typeface="Calibri"/>
                <a:cs typeface="Times New Roman"/>
              </a:rPr>
              <a:t>Развитие клубной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системы</a:t>
            </a:r>
            <a:endParaRPr lang="ru-RU" sz="36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2244" y="3284984"/>
            <a:ext cx="8260672" cy="28046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Ученическое самоуправление</a:t>
            </a:r>
          </a:p>
          <a:p>
            <a:pPr algn="l"/>
            <a:r>
              <a:rPr lang="ru-RU" sz="2900" dirty="0">
                <a:latin typeface="Times New Roman"/>
                <a:ea typeface="Calibri"/>
                <a:cs typeface="Times New Roman"/>
              </a:rPr>
              <a:t>- Клуб «Родительская пятница»</a:t>
            </a:r>
          </a:p>
          <a:p>
            <a:pPr algn="l"/>
            <a:r>
              <a:rPr lang="ru-RU" sz="2900" dirty="0">
                <a:latin typeface="Times New Roman"/>
                <a:ea typeface="Calibri"/>
                <a:cs typeface="Times New Roman"/>
              </a:rPr>
              <a:t>- Клуб «Что? Где? Когда?»</a:t>
            </a:r>
          </a:p>
          <a:p>
            <a:pPr algn="l"/>
            <a:r>
              <a:rPr lang="ru-RU" sz="29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pPr marL="457200" indent="-457200" algn="l">
              <a:buAutoNum type="arabicPeriod"/>
            </a:pP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56490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6128" y="408372"/>
            <a:ext cx="8260672" cy="2372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Введение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факультативных курсов по профессиональному самоопределению обучающихся </a:t>
            </a:r>
            <a:endParaRPr lang="ru-RU" sz="36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2244" y="3717032"/>
            <a:ext cx="8260672" cy="2372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9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900" b="1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«Имидж и профессиональная карьера», 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Твой выбор», </a:t>
            </a:r>
            <a:endParaRPr lang="ru-RU" sz="29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900" dirty="0">
                <a:latin typeface="Times New Roman"/>
                <a:ea typeface="Calibri"/>
                <a:cs typeface="Times New Roman"/>
              </a:rPr>
              <a:t>Финансовая грамотность»</a:t>
            </a:r>
            <a:endParaRPr lang="ru-RU" sz="29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780928"/>
            <a:ext cx="504056" cy="885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3353" y="172241"/>
            <a:ext cx="82606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2016-2017 учебный год</a:t>
            </a:r>
            <a:endParaRPr lang="ru-RU" dirty="0"/>
          </a:p>
        </p:txBody>
      </p:sp>
      <p:pic>
        <p:nvPicPr>
          <p:cNvPr id="1028" name="Picture 4" descr="C:\Users\D i r e c k t o r\Desktop\школьная прогр раз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2358"/>
            <a:ext cx="6528056" cy="58691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Потенциал педагогических кадров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521672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9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Потенциал педагогических кадров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15041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работы родителей обучающихся МБОУ НСОШ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19125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9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60672" cy="792088"/>
          </a:xfrm>
        </p:spPr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347" y="1124744"/>
            <a:ext cx="784887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Образовательная деятельность не обеспечивает рост познавательной активности учащихся, их мотивацию на достижение образовательного результата, адекватного их возможностям.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50968"/>
            <a:ext cx="4305137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Что мешает решению </a:t>
            </a:r>
            <a:r>
              <a:rPr lang="ru-RU" b="1" u="sng" dirty="0" smtClean="0"/>
              <a:t>проблемы?</a:t>
            </a:r>
            <a:endParaRPr lang="ru-RU" b="1" u="sng" dirty="0"/>
          </a:p>
          <a:p>
            <a:r>
              <a:rPr lang="ru-RU" b="1" dirty="0"/>
              <a:t>- использование образовательных технологий, неэффективных для мотивации;</a:t>
            </a:r>
          </a:p>
          <a:p>
            <a:r>
              <a:rPr lang="ru-RU" b="1" dirty="0"/>
              <a:t>- слабое использование возможностей дополнительного образования, системы </a:t>
            </a:r>
            <a:r>
              <a:rPr lang="ru-RU" b="1" dirty="0" err="1"/>
              <a:t>предпрофильной</a:t>
            </a:r>
            <a:r>
              <a:rPr lang="ru-RU" b="1" dirty="0"/>
              <a:t> подготовки в реализации интересов и развитии способностей;</a:t>
            </a:r>
          </a:p>
          <a:p>
            <a:r>
              <a:rPr lang="ru-RU" b="1" dirty="0"/>
              <a:t>- преподавание предметов часто не адаптировано к возможностям различных групп учащихся.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662266"/>
            <a:ext cx="4202837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Пути решения проблемы:</a:t>
            </a:r>
          </a:p>
          <a:p>
            <a:r>
              <a:rPr lang="ru-RU" b="1" dirty="0"/>
              <a:t>- использование </a:t>
            </a:r>
            <a:r>
              <a:rPr lang="ru-RU" b="1" dirty="0" err="1"/>
              <a:t>деятельностных</a:t>
            </a:r>
            <a:r>
              <a:rPr lang="ru-RU" b="1" dirty="0"/>
              <a:t> технологий; </a:t>
            </a:r>
          </a:p>
          <a:p>
            <a:r>
              <a:rPr lang="ru-RU" b="1" dirty="0"/>
              <a:t>- увеличение разнообразия предлагаемых образовательных услуг через расширение в школе информационного пространства (электронные учебники, дистанционное обучение)  для учащихся и педагогов;</a:t>
            </a:r>
          </a:p>
          <a:p>
            <a:r>
              <a:rPr lang="ru-RU" b="1" dirty="0"/>
              <a:t>- повышение психолого-педагогической компетентности педагогов. </a:t>
            </a:r>
            <a:endParaRPr lang="ru-RU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28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94" y="0"/>
            <a:ext cx="8260672" cy="792088"/>
          </a:xfrm>
        </p:spPr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347" y="764704"/>
            <a:ext cx="784887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системы в работе по профессиональному самоопределению.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105" y="1695648"/>
            <a:ext cx="4132637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Что мешает решению </a:t>
            </a:r>
            <a:r>
              <a:rPr lang="ru-RU" b="1" u="sng" dirty="0" smtClean="0"/>
              <a:t>проблемы?</a:t>
            </a:r>
            <a:endParaRPr lang="ru-RU" b="1" u="sng" dirty="0"/>
          </a:p>
          <a:p>
            <a:r>
              <a:rPr lang="ru-RU" b="1" dirty="0"/>
              <a:t>- отсутствие согласованности  педагогической позиции, отсутствие опыта работы в данном направлении у большинства учителей;</a:t>
            </a:r>
          </a:p>
          <a:p>
            <a:r>
              <a:rPr lang="ru-RU" b="1" dirty="0"/>
              <a:t>-  слабое использование воспитательного потенциала семьи;</a:t>
            </a:r>
          </a:p>
          <a:p>
            <a:r>
              <a:rPr lang="ru-RU" b="1" dirty="0"/>
              <a:t>-  отсутствие взаимодействия с градообразующим предприятием села ООО Агрофирма «Победа» по мотивации выпускников к получению профессий, связанных с сельским хозяйством.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0142" y="1688034"/>
            <a:ext cx="4903858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Пути решения проблемы:</a:t>
            </a:r>
          </a:p>
          <a:p>
            <a:r>
              <a:rPr lang="ru-RU" b="1" dirty="0" smtClean="0"/>
              <a:t>- </a:t>
            </a:r>
            <a:r>
              <a:rPr lang="ru-RU" b="1" dirty="0"/>
              <a:t>проведение обучающих семинаров для учителей по профессиональному самоопределению учащихся;</a:t>
            </a:r>
          </a:p>
          <a:p>
            <a:r>
              <a:rPr lang="ru-RU" b="1" dirty="0"/>
              <a:t>- создание системы работы по профессиональной ориентации учащихся: проведение комплекса обучающих и воспитательных мероприятий с учащимися;</a:t>
            </a:r>
          </a:p>
          <a:p>
            <a:r>
              <a:rPr lang="ru-RU" b="1" dirty="0"/>
              <a:t>- педагогическое просвещение родителей по профессиональному самоопределению детей, формирование положительного общественного мнения в отношении школьных инициатив, поиск родительской поддержки;</a:t>
            </a:r>
          </a:p>
          <a:p>
            <a:r>
              <a:rPr lang="ru-RU" b="1" dirty="0"/>
              <a:t>- поиск новых форм  трудоустройства учащихся в  каникулярное время.</a:t>
            </a:r>
            <a:endParaRPr lang="ru-RU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3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60672" cy="792088"/>
          </a:xfrm>
        </p:spPr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347" y="1124744"/>
            <a:ext cx="784887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системы взаимодействия с родителями в вопросах воспитания и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138" y="2115574"/>
            <a:ext cx="4305137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Что мешает решению </a:t>
            </a:r>
            <a:endParaRPr lang="ru-RU" b="1" u="sng" dirty="0" smtClean="0"/>
          </a:p>
          <a:p>
            <a:pPr algn="ctr"/>
            <a:r>
              <a:rPr lang="ru-RU" b="1" u="sng" dirty="0" smtClean="0"/>
              <a:t>проблемы?</a:t>
            </a:r>
            <a:endParaRPr lang="ru-RU" b="1" u="sng" dirty="0"/>
          </a:p>
          <a:p>
            <a:r>
              <a:rPr lang="ru-RU" b="1" dirty="0"/>
              <a:t>- низкий уровень психолого-педагогической компетентности и общей культуры родителей;</a:t>
            </a:r>
          </a:p>
          <a:p>
            <a:r>
              <a:rPr lang="ru-RU" b="1" dirty="0"/>
              <a:t>- отсутствие эффективных форм взаимодействия; </a:t>
            </a:r>
          </a:p>
          <a:p>
            <a:r>
              <a:rPr lang="ru-RU" b="1" dirty="0"/>
              <a:t>- отсутствие примера положительного воспитательного опыта в модели семейных взаимоотношений;</a:t>
            </a:r>
          </a:p>
          <a:p>
            <a:r>
              <a:rPr lang="ru-RU" b="1" dirty="0"/>
              <a:t>- отсутствие со стороны родителей заинтересованности успехами ребенка.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46313" y="2096970"/>
            <a:ext cx="4202837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Пути решения проблемы:</a:t>
            </a:r>
          </a:p>
          <a:p>
            <a:r>
              <a:rPr lang="ru-RU" b="1" dirty="0"/>
              <a:t>- повышение педагогической культуры родителей; </a:t>
            </a:r>
          </a:p>
          <a:p>
            <a:r>
              <a:rPr lang="ru-RU" b="1" dirty="0"/>
              <a:t>- внедрить в практику работы с родителями полезные инициативы, исходящие от всех задействованных сторон;</a:t>
            </a:r>
          </a:p>
          <a:p>
            <a:r>
              <a:rPr lang="ru-RU" b="1" dirty="0"/>
              <a:t>- выявить и использовать дополнительный воспитательный потенциал социума; </a:t>
            </a:r>
          </a:p>
          <a:p>
            <a:r>
              <a:rPr lang="ru-RU" b="1" dirty="0"/>
              <a:t>- воспитание родителей в детях;</a:t>
            </a:r>
          </a:p>
          <a:p>
            <a:r>
              <a:rPr lang="ru-RU" b="1" dirty="0"/>
              <a:t>- повышение социального статуса отцовства;</a:t>
            </a:r>
          </a:p>
          <a:p>
            <a:r>
              <a:rPr lang="ru-RU" b="1" dirty="0"/>
              <a:t>- популяризировать лучший педагогический опыт в семьях, в том числе многодетных и приемных.</a:t>
            </a:r>
            <a:endParaRPr lang="ru-RU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94" y="0"/>
            <a:ext cx="8260672" cy="792088"/>
          </a:xfrm>
        </p:spPr>
        <p:txBody>
          <a:bodyPr/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Проблемный анализ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347" y="1052736"/>
            <a:ext cx="784887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Проблема: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Отсутствие возможности выбора деятельности для удовлетворения потребностей большинства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810" y="2780928"/>
            <a:ext cx="4132637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Что мешает решению </a:t>
            </a:r>
            <a:r>
              <a:rPr lang="ru-RU" b="1" u="sng" dirty="0" smtClean="0"/>
              <a:t>проблемы?</a:t>
            </a:r>
            <a:endParaRPr lang="ru-RU" b="1" u="sng" dirty="0"/>
          </a:p>
          <a:p>
            <a:r>
              <a:rPr lang="ru-RU" b="1" dirty="0"/>
              <a:t>- отсутствие кадров, загруженность большинства учителей;</a:t>
            </a:r>
          </a:p>
          <a:p>
            <a:r>
              <a:rPr lang="ru-RU" b="1" dirty="0"/>
              <a:t>- материальные возможности школы; </a:t>
            </a:r>
          </a:p>
          <a:p>
            <a:r>
              <a:rPr lang="ru-RU" b="1" dirty="0"/>
              <a:t>- отдаленность территории от учреждений, оказывающих услуги в сфере дополнительного образования.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49447" y="2226930"/>
            <a:ext cx="4499992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/>
              <a:t>Пути решения проблемы:</a:t>
            </a:r>
          </a:p>
          <a:p>
            <a:r>
              <a:rPr lang="ru-RU" b="1" dirty="0"/>
              <a:t>- подготовка инструкторов по различным направлениям деятельности (туристическое, спортивное, игровое, танцевальное и др.) из числа старшеклассников;</a:t>
            </a:r>
          </a:p>
          <a:p>
            <a:r>
              <a:rPr lang="ru-RU" b="1" dirty="0"/>
              <a:t>- поиск специалистов дополнительного образования, привлечение совместителей;</a:t>
            </a:r>
          </a:p>
          <a:p>
            <a:r>
              <a:rPr lang="ru-RU" b="1" dirty="0"/>
              <a:t>- использование воспитательных возможностей и ресурсов учреждений культуры в селе (библиотека, Дом культуры).</a:t>
            </a:r>
          </a:p>
        </p:txBody>
      </p:sp>
    </p:spTree>
    <p:extLst>
      <p:ext uri="{BB962C8B-B14F-4D97-AF65-F5344CB8AC3E}">
        <p14:creationId xmlns:p14="http://schemas.microsoft.com/office/powerpoint/2010/main" val="40759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430</TotalTime>
  <Words>1478</Words>
  <Application>Microsoft Office PowerPoint</Application>
  <PresentationFormat>Экран (4:3)</PresentationFormat>
  <Paragraphs>201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Аптека</vt:lpstr>
      <vt:lpstr>Программа развития  МБОУ «Нердвинская средняя общеобразовательная школа»</vt:lpstr>
      <vt:lpstr>Информационная справка</vt:lpstr>
      <vt:lpstr>Потенциал педагогических кадров</vt:lpstr>
      <vt:lpstr>Потенциал педагогических кадров</vt:lpstr>
      <vt:lpstr>Место работы родителей обучающихся МБОУ НСОШ</vt:lpstr>
      <vt:lpstr>Проблемный анализ</vt:lpstr>
      <vt:lpstr>Проблемный анализ</vt:lpstr>
      <vt:lpstr>Проблемный анализ</vt:lpstr>
      <vt:lpstr>Проблемный анализ</vt:lpstr>
      <vt:lpstr>Проблемный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международном информационно-образовательном проекте «Медиация в образовании»</vt:lpstr>
      <vt:lpstr>Презентация PowerPoint</vt:lpstr>
      <vt:lpstr>Презентация PowerPoint</vt:lpstr>
      <vt:lpstr>Презентация PowerPoint</vt:lpstr>
      <vt:lpstr>формирование у школьников метапредметных результатов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i r e c k t o r</dc:creator>
  <cp:lastModifiedBy>Завуч</cp:lastModifiedBy>
  <cp:revision>28</cp:revision>
  <dcterms:created xsi:type="dcterms:W3CDTF">2016-04-25T19:27:20Z</dcterms:created>
  <dcterms:modified xsi:type="dcterms:W3CDTF">2020-07-22T12:10:46Z</dcterms:modified>
</cp:coreProperties>
</file>